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58" r:id="rId5"/>
    <p:sldId id="259" r:id="rId6"/>
    <p:sldId id="271" r:id="rId7"/>
    <p:sldId id="272" r:id="rId8"/>
    <p:sldId id="260" r:id="rId9"/>
    <p:sldId id="261" r:id="rId10"/>
    <p:sldId id="262" r:id="rId11"/>
    <p:sldId id="263" r:id="rId12"/>
    <p:sldId id="264" r:id="rId13"/>
    <p:sldId id="265" r:id="rId14"/>
    <p:sldId id="266" r:id="rId15"/>
    <p:sldId id="267" r:id="rId16"/>
    <p:sldId id="268"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5E6F89-C49D-4A9B-89E9-03224B1CBA9E}"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123138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E6F89-C49D-4A9B-89E9-03224B1CBA9E}"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321687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E6F89-C49D-4A9B-89E9-03224B1CBA9E}"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208646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E6F89-C49D-4A9B-89E9-03224B1CBA9E}"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80702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5E6F89-C49D-4A9B-89E9-03224B1CBA9E}" type="datetimeFigureOut">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48327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5E6F89-C49D-4A9B-89E9-03224B1CBA9E}" type="datetimeFigureOut">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181443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5E6F89-C49D-4A9B-89E9-03224B1CBA9E}" type="datetimeFigureOut">
              <a:rPr lang="en-US" smtClean="0"/>
              <a:t>10/9/2018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36130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5E6F89-C49D-4A9B-89E9-03224B1CBA9E}" type="datetimeFigureOut">
              <a:rPr lang="en-US" smtClean="0"/>
              <a:t>10/9/2018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156718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E6F89-C49D-4A9B-89E9-03224B1CBA9E}" type="datetimeFigureOut">
              <a:rPr lang="en-US" smtClean="0"/>
              <a:t>10/9/2018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421247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5E6F89-C49D-4A9B-89E9-03224B1CBA9E}" type="datetimeFigureOut">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221187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5E6F89-C49D-4A9B-89E9-03224B1CBA9E}" type="datetimeFigureOut">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C01A6-9757-49AB-BE14-81ABE3798CF2}" type="slidenum">
              <a:rPr lang="en-US" smtClean="0"/>
              <a:t>‹#›</a:t>
            </a:fld>
            <a:endParaRPr lang="en-US"/>
          </a:p>
        </p:txBody>
      </p:sp>
    </p:spTree>
    <p:extLst>
      <p:ext uri="{BB962C8B-B14F-4D97-AF65-F5344CB8AC3E}">
        <p14:creationId xmlns:p14="http://schemas.microsoft.com/office/powerpoint/2010/main" val="107504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E6F89-C49D-4A9B-89E9-03224B1CBA9E}" type="datetimeFigureOut">
              <a:rPr lang="en-US" smtClean="0"/>
              <a:t>10/9/2018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C01A6-9757-49AB-BE14-81ABE3798CF2}" type="slidenum">
              <a:rPr lang="en-US" smtClean="0"/>
              <a:t>‹#›</a:t>
            </a:fld>
            <a:endParaRPr lang="en-US"/>
          </a:p>
        </p:txBody>
      </p:sp>
    </p:spTree>
    <p:extLst>
      <p:ext uri="{BB962C8B-B14F-4D97-AF65-F5344CB8AC3E}">
        <p14:creationId xmlns:p14="http://schemas.microsoft.com/office/powerpoint/2010/main" val="922550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7575"/>
          </a:xfrm>
        </p:spPr>
        <p:txBody>
          <a:bodyPr/>
          <a:lstStyle/>
          <a:p>
            <a:r>
              <a:rPr lang="en-US" dirty="0" smtClean="0"/>
              <a:t>Exercise 17</a:t>
            </a:r>
            <a:endParaRPr lang="en-US" dirty="0"/>
          </a:p>
        </p:txBody>
      </p:sp>
      <p:sp>
        <p:nvSpPr>
          <p:cNvPr id="4" name="Subtitle 2"/>
          <p:cNvSpPr>
            <a:spLocks noGrp="1"/>
          </p:cNvSpPr>
          <p:nvPr/>
        </p:nvSpPr>
        <p:spPr>
          <a:xfrm>
            <a:off x="533400" y="1676400"/>
            <a:ext cx="8077200" cy="83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4000" dirty="0" smtClean="0">
                <a:solidFill>
                  <a:schemeClr val="tx1"/>
                </a:solidFill>
              </a:rPr>
              <a:t>The Deuterostomes</a:t>
            </a:r>
            <a:endParaRPr lang="en-US" sz="4000" dirty="0">
              <a:solidFill>
                <a:schemeClr val="tx1"/>
              </a:solidFill>
            </a:endParaRPr>
          </a:p>
        </p:txBody>
      </p:sp>
    </p:spTree>
    <p:extLst>
      <p:ext uri="{BB962C8B-B14F-4D97-AF65-F5344CB8AC3E}">
        <p14:creationId xmlns:p14="http://schemas.microsoft.com/office/powerpoint/2010/main" val="335418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Starfish development 100X</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1078" b="2087"/>
          <a:stretch/>
        </p:blipFill>
        <p:spPr>
          <a:xfrm>
            <a:off x="1524000" y="1579418"/>
            <a:ext cx="6208803" cy="4809837"/>
          </a:xfrm>
          <a:prstGeom prst="rect">
            <a:avLst/>
          </a:prstGeom>
        </p:spPr>
      </p:pic>
    </p:spTree>
    <p:extLst>
      <p:ext uri="{BB962C8B-B14F-4D97-AF65-F5344CB8AC3E}">
        <p14:creationId xmlns:p14="http://schemas.microsoft.com/office/powerpoint/2010/main" val="3993074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Tunicate larvae 40X</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43" b="1010"/>
          <a:stretch/>
        </p:blipFill>
        <p:spPr>
          <a:xfrm>
            <a:off x="1219200" y="1371600"/>
            <a:ext cx="6572250" cy="5155123"/>
          </a:xfrm>
          <a:prstGeom prst="rect">
            <a:avLst/>
          </a:prstGeom>
        </p:spPr>
      </p:pic>
    </p:spTree>
    <p:extLst>
      <p:ext uri="{BB962C8B-B14F-4D97-AF65-F5344CB8AC3E}">
        <p14:creationId xmlns:p14="http://schemas.microsoft.com/office/powerpoint/2010/main" val="4632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Tunicate larva 100X</a:t>
            </a:r>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943" b="1414"/>
          <a:stretch/>
        </p:blipFill>
        <p:spPr>
          <a:xfrm>
            <a:off x="1295400" y="1447800"/>
            <a:ext cx="6355473" cy="4964545"/>
          </a:xfrm>
          <a:prstGeom prst="rect">
            <a:avLst/>
          </a:prstGeom>
        </p:spPr>
      </p:pic>
    </p:spTree>
    <p:extLst>
      <p:ext uri="{BB962C8B-B14F-4D97-AF65-F5344CB8AC3E}">
        <p14:creationId xmlns:p14="http://schemas.microsoft.com/office/powerpoint/2010/main" val="1147795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Starfish Model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52600"/>
            <a:ext cx="5943600" cy="4457700"/>
          </a:xfrm>
          <a:prstGeom prst="rect">
            <a:avLst/>
          </a:prstGeom>
        </p:spPr>
      </p:pic>
    </p:spTree>
    <p:extLst>
      <p:ext uri="{BB962C8B-B14F-4D97-AF65-F5344CB8AC3E}">
        <p14:creationId xmlns:p14="http://schemas.microsoft.com/office/powerpoint/2010/main" val="1577553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Starfish Model</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76400"/>
            <a:ext cx="5689600" cy="4267200"/>
          </a:xfrm>
          <a:prstGeom prst="rect">
            <a:avLst/>
          </a:prstGeom>
        </p:spPr>
      </p:pic>
    </p:spTree>
    <p:extLst>
      <p:ext uri="{BB962C8B-B14F-4D97-AF65-F5344CB8AC3E}">
        <p14:creationId xmlns:p14="http://schemas.microsoft.com/office/powerpoint/2010/main" val="137843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Amphioxus Model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66800" y="1461655"/>
            <a:ext cx="6629400" cy="4972050"/>
          </a:xfrm>
          <a:prstGeom prst="rect">
            <a:avLst/>
          </a:prstGeom>
        </p:spPr>
      </p:pic>
    </p:spTree>
    <p:extLst>
      <p:ext uri="{BB962C8B-B14F-4D97-AF65-F5344CB8AC3E}">
        <p14:creationId xmlns:p14="http://schemas.microsoft.com/office/powerpoint/2010/main" val="1687410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Amphioxus Model</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3000" y="1447800"/>
            <a:ext cx="6705600" cy="5029200"/>
          </a:xfrm>
          <a:prstGeom prst="rect">
            <a:avLst/>
          </a:prstGeom>
        </p:spPr>
      </p:pic>
    </p:spTree>
    <p:extLst>
      <p:ext uri="{BB962C8B-B14F-4D97-AF65-F5344CB8AC3E}">
        <p14:creationId xmlns:p14="http://schemas.microsoft.com/office/powerpoint/2010/main" val="2149986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Perch Model</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4000" y="1676400"/>
            <a:ext cx="5867400" cy="4400550"/>
          </a:xfrm>
          <a:prstGeom prst="rect">
            <a:avLst/>
          </a:prstGeom>
        </p:spPr>
      </p:pic>
    </p:spTree>
    <p:extLst>
      <p:ext uri="{BB962C8B-B14F-4D97-AF65-F5344CB8AC3E}">
        <p14:creationId xmlns:p14="http://schemas.microsoft.com/office/powerpoint/2010/main" val="388144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nvSpPr>
        <p:spPr>
          <a:xfrm>
            <a:off x="517236" y="914400"/>
            <a:ext cx="8077200" cy="43434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a:solidFill>
                  <a:schemeClr val="tx1"/>
                </a:solidFill>
              </a:rPr>
              <a:t>In this lab exercise, you observed the </a:t>
            </a:r>
            <a:r>
              <a:rPr lang="en-US" dirty="0" smtClean="0">
                <a:solidFill>
                  <a:schemeClr val="tx1"/>
                </a:solidFill>
              </a:rPr>
              <a:t>diversity </a:t>
            </a:r>
            <a:r>
              <a:rPr lang="en-US" dirty="0">
                <a:solidFill>
                  <a:schemeClr val="tx1"/>
                </a:solidFill>
              </a:rPr>
              <a:t>of </a:t>
            </a:r>
            <a:r>
              <a:rPr lang="en-US" dirty="0" smtClean="0">
                <a:solidFill>
                  <a:schemeClr val="tx1"/>
                </a:solidFill>
              </a:rPr>
              <a:t>animals in the phyla Echinodermata and Chordata. Consult </a:t>
            </a:r>
            <a:r>
              <a:rPr lang="en-US" dirty="0">
                <a:solidFill>
                  <a:schemeClr val="tx1"/>
                </a:solidFill>
              </a:rPr>
              <a:t>your lab manual </a:t>
            </a:r>
            <a:r>
              <a:rPr lang="en-US" dirty="0" smtClean="0">
                <a:solidFill>
                  <a:schemeClr val="tx1"/>
                </a:solidFill>
              </a:rPr>
              <a:t>for </a:t>
            </a:r>
            <a:r>
              <a:rPr lang="en-US" dirty="0">
                <a:solidFill>
                  <a:schemeClr val="tx1"/>
                </a:solidFill>
              </a:rPr>
              <a:t>the structures that you will need to recognize on each </a:t>
            </a:r>
            <a:r>
              <a:rPr lang="en-US" dirty="0" smtClean="0">
                <a:solidFill>
                  <a:schemeClr val="tx1"/>
                </a:solidFill>
              </a:rPr>
              <a:t>specimen </a:t>
            </a:r>
            <a:r>
              <a:rPr lang="en-US" dirty="0">
                <a:solidFill>
                  <a:schemeClr val="tx1"/>
                </a:solidFill>
              </a:rPr>
              <a:t>and their functions.  </a:t>
            </a:r>
            <a:r>
              <a:rPr lang="en-US" dirty="0" smtClean="0">
                <a:solidFill>
                  <a:schemeClr val="tx1"/>
                </a:solidFill>
              </a:rPr>
              <a:t>You will be responsible for them on the slides, perch dissection and models. Recognize the stages of early development in echinoderms and be able to put them in proper sequence. As </a:t>
            </a:r>
            <a:r>
              <a:rPr lang="en-US" dirty="0">
                <a:solidFill>
                  <a:schemeClr val="tx1"/>
                </a:solidFill>
              </a:rPr>
              <a:t>in all exercises, concentrate on those structures in </a:t>
            </a:r>
            <a:r>
              <a:rPr lang="en-US" b="1" dirty="0">
                <a:solidFill>
                  <a:schemeClr val="tx1"/>
                </a:solidFill>
              </a:rPr>
              <a:t>bold face </a:t>
            </a:r>
            <a:r>
              <a:rPr lang="en-US" dirty="0">
                <a:solidFill>
                  <a:schemeClr val="tx1"/>
                </a:solidFill>
              </a:rPr>
              <a:t>type and those that you were asked to label on your diagrams.</a:t>
            </a:r>
          </a:p>
          <a:p>
            <a:pPr algn="l"/>
            <a:endParaRPr lang="en-US" dirty="0">
              <a:solidFill>
                <a:schemeClr val="tx1"/>
              </a:solidFill>
            </a:endParaRPr>
          </a:p>
        </p:txBody>
      </p:sp>
    </p:spTree>
    <p:extLst>
      <p:ext uri="{BB962C8B-B14F-4D97-AF65-F5344CB8AC3E}">
        <p14:creationId xmlns:p14="http://schemas.microsoft.com/office/powerpoint/2010/main" val="335275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Amphioxus</a:t>
            </a:r>
            <a:r>
              <a:rPr lang="en-US" dirty="0" smtClean="0"/>
              <a:t> whole mount</a:t>
            </a:r>
            <a:endParaRPr lang="en-US" i="1"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1212" b="1145"/>
          <a:stretch/>
        </p:blipFill>
        <p:spPr>
          <a:xfrm>
            <a:off x="1371600" y="1676400"/>
            <a:ext cx="6400800" cy="4687456"/>
          </a:xfrm>
          <a:prstGeom prst="rect">
            <a:avLst/>
          </a:prstGeom>
        </p:spPr>
      </p:pic>
    </p:spTree>
    <p:extLst>
      <p:ext uri="{BB962C8B-B14F-4D97-AF65-F5344CB8AC3E}">
        <p14:creationId xmlns:p14="http://schemas.microsoft.com/office/powerpoint/2010/main" val="379940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Amphioxus</a:t>
            </a:r>
            <a:r>
              <a:rPr lang="en-US" dirty="0" smtClean="0"/>
              <a:t> whole mount 40X</a:t>
            </a:r>
            <a:endParaRPr lang="en-US" i="1"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699" b="2066"/>
          <a:stretch/>
        </p:blipFill>
        <p:spPr>
          <a:xfrm>
            <a:off x="1371600" y="1533236"/>
            <a:ext cx="6705600" cy="4839855"/>
          </a:xfrm>
          <a:prstGeom prst="rect">
            <a:avLst/>
          </a:prstGeom>
        </p:spPr>
      </p:pic>
    </p:spTree>
    <p:extLst>
      <p:ext uri="{BB962C8B-B14F-4D97-AF65-F5344CB8AC3E}">
        <p14:creationId xmlns:p14="http://schemas.microsoft.com/office/powerpoint/2010/main" val="3894768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Amphioxius</a:t>
            </a:r>
            <a:r>
              <a:rPr lang="en-US" dirty="0" smtClean="0"/>
              <a:t> </a:t>
            </a:r>
            <a:r>
              <a:rPr lang="en-US" dirty="0" err="1" smtClean="0"/>
              <a:t>wm</a:t>
            </a:r>
            <a:r>
              <a:rPr lang="en-US" dirty="0" smtClean="0"/>
              <a:t> 40X</a:t>
            </a:r>
            <a:endParaRPr lang="en-US"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510" b="2389"/>
          <a:stretch/>
        </p:blipFill>
        <p:spPr>
          <a:xfrm>
            <a:off x="1676400" y="1902691"/>
            <a:ext cx="6115050" cy="4701310"/>
          </a:xfrm>
          <a:prstGeom prst="rect">
            <a:avLst/>
          </a:prstGeom>
        </p:spPr>
      </p:pic>
    </p:spTree>
    <p:extLst>
      <p:ext uri="{BB962C8B-B14F-4D97-AF65-F5344CB8AC3E}">
        <p14:creationId xmlns:p14="http://schemas.microsoft.com/office/powerpoint/2010/main" val="529065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Amphioxus </a:t>
            </a:r>
            <a:r>
              <a:rPr lang="en-US" dirty="0" err="1" smtClean="0"/>
              <a:t>xs</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4315" y="1295400"/>
            <a:ext cx="6795370" cy="5167312"/>
          </a:xfrm>
          <a:prstGeom prst="rect">
            <a:avLst/>
          </a:prstGeom>
        </p:spPr>
      </p:pic>
    </p:spTree>
    <p:extLst>
      <p:ext uri="{BB962C8B-B14F-4D97-AF65-F5344CB8AC3E}">
        <p14:creationId xmlns:p14="http://schemas.microsoft.com/office/powerpoint/2010/main" val="142989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Amphioxus </a:t>
            </a:r>
            <a:r>
              <a:rPr lang="en-US" dirty="0" err="1" smtClean="0"/>
              <a:t>xs</a:t>
            </a:r>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77707" y="1371600"/>
            <a:ext cx="6788585" cy="5162153"/>
          </a:xfrm>
          <a:prstGeom prst="rect">
            <a:avLst/>
          </a:prstGeom>
        </p:spPr>
      </p:pic>
    </p:spTree>
    <p:extLst>
      <p:ext uri="{BB962C8B-B14F-4D97-AF65-F5344CB8AC3E}">
        <p14:creationId xmlns:p14="http://schemas.microsoft.com/office/powerpoint/2010/main" val="346449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Starfish development 40X</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943" b="1414"/>
          <a:stretch/>
        </p:blipFill>
        <p:spPr>
          <a:xfrm>
            <a:off x="1447800" y="1561716"/>
            <a:ext cx="6267450" cy="4895786"/>
          </a:xfrm>
          <a:prstGeom prst="rect">
            <a:avLst/>
          </a:prstGeom>
        </p:spPr>
      </p:pic>
    </p:spTree>
    <p:extLst>
      <p:ext uri="{BB962C8B-B14F-4D97-AF65-F5344CB8AC3E}">
        <p14:creationId xmlns:p14="http://schemas.microsoft.com/office/powerpoint/2010/main" val="2522527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Starfish development 100X</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t="1258" b="1627"/>
          <a:stretch/>
        </p:blipFill>
        <p:spPr>
          <a:xfrm>
            <a:off x="1371600" y="1588654"/>
            <a:ext cx="6419850" cy="4987637"/>
          </a:xfrm>
          <a:prstGeom prst="rect">
            <a:avLst/>
          </a:prstGeom>
        </p:spPr>
      </p:pic>
    </p:spTree>
    <p:extLst>
      <p:ext uri="{BB962C8B-B14F-4D97-AF65-F5344CB8AC3E}">
        <p14:creationId xmlns:p14="http://schemas.microsoft.com/office/powerpoint/2010/main" val="1167284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81</Words>
  <Application>Microsoft Office PowerPoint</Application>
  <PresentationFormat>On-screen Show (4:3)</PresentationFormat>
  <Paragraphs>18</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Exercise 17</vt:lpstr>
      <vt:lpstr>PowerPoint Presentation</vt:lpstr>
      <vt:lpstr>Amphioxus whole mount</vt:lpstr>
      <vt:lpstr>Amphioxus whole mount 40X</vt:lpstr>
      <vt:lpstr>Amphioxius wm 40X</vt:lpstr>
      <vt:lpstr>Amphioxus xs</vt:lpstr>
      <vt:lpstr>Amphioxus xs</vt:lpstr>
      <vt:lpstr>Starfish development 40X</vt:lpstr>
      <vt:lpstr>Starfish development 100X</vt:lpstr>
      <vt:lpstr>Starfish development 100X</vt:lpstr>
      <vt:lpstr>Tunicate larvae 40X</vt:lpstr>
      <vt:lpstr>Tunicate larva 100X</vt:lpstr>
      <vt:lpstr>Starfish Model</vt:lpstr>
      <vt:lpstr>Starfish Model</vt:lpstr>
      <vt:lpstr>Amphioxus Model</vt:lpstr>
      <vt:lpstr>Amphioxus Model</vt:lpstr>
      <vt:lpstr>Perch Model</vt:lpstr>
    </vt:vector>
  </TitlesOfParts>
  <Company>Loyola University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Deuterostomes</dc:title>
  <dc:creator>Jokinen, Diane</dc:creator>
  <cp:lastModifiedBy>Jokinen, Diane</cp:lastModifiedBy>
  <cp:revision>7</cp:revision>
  <dcterms:created xsi:type="dcterms:W3CDTF">2016-11-10T20:55:26Z</dcterms:created>
  <dcterms:modified xsi:type="dcterms:W3CDTF">2018-10-09T21:08:30Z</dcterms:modified>
</cp:coreProperties>
</file>